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0" r:id="rId8"/>
    <p:sldId id="263" r:id="rId9"/>
    <p:sldId id="264" r:id="rId10"/>
    <p:sldId id="265" r:id="rId11"/>
    <p:sldId id="267" r:id="rId12"/>
    <p:sldId id="271" r:id="rId13"/>
    <p:sldId id="266" r:id="rId14"/>
    <p:sldId id="268" r:id="rId15"/>
    <p:sldId id="269" r:id="rId16"/>
    <p:sldId id="270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1210" y="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A363-292E-45A9-9087-945579790D62}" type="datetimeFigureOut">
              <a:rPr lang="en-AU" smtClean="0"/>
              <a:t>31/07/2013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25F33-EF85-4892-83BA-12BB801DB96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61620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A363-292E-45A9-9087-945579790D62}" type="datetimeFigureOut">
              <a:rPr lang="en-AU" smtClean="0"/>
              <a:t>31/07/2013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25F33-EF85-4892-83BA-12BB801DB96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53986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A363-292E-45A9-9087-945579790D62}" type="datetimeFigureOut">
              <a:rPr lang="en-AU" smtClean="0"/>
              <a:t>31/07/2013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25F33-EF85-4892-83BA-12BB801DB96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11773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A363-292E-45A9-9087-945579790D62}" type="datetimeFigureOut">
              <a:rPr lang="en-AU" smtClean="0"/>
              <a:t>31/07/2013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25F33-EF85-4892-83BA-12BB801DB96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7559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A363-292E-45A9-9087-945579790D62}" type="datetimeFigureOut">
              <a:rPr lang="en-AU" smtClean="0"/>
              <a:t>31/07/2013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25F33-EF85-4892-83BA-12BB801DB96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09315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A363-292E-45A9-9087-945579790D62}" type="datetimeFigureOut">
              <a:rPr lang="en-AU" smtClean="0"/>
              <a:t>31/07/2013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25F33-EF85-4892-83BA-12BB801DB96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12793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A363-292E-45A9-9087-945579790D62}" type="datetimeFigureOut">
              <a:rPr lang="en-AU" smtClean="0"/>
              <a:t>31/07/2013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25F33-EF85-4892-83BA-12BB801DB96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9761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A363-292E-45A9-9087-945579790D62}" type="datetimeFigureOut">
              <a:rPr lang="en-AU" smtClean="0"/>
              <a:t>31/07/2013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25F33-EF85-4892-83BA-12BB801DB96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79625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A363-292E-45A9-9087-945579790D62}" type="datetimeFigureOut">
              <a:rPr lang="en-AU" smtClean="0"/>
              <a:t>31/07/2013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25F33-EF85-4892-83BA-12BB801DB96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38833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A363-292E-45A9-9087-945579790D62}" type="datetimeFigureOut">
              <a:rPr lang="en-AU" smtClean="0"/>
              <a:t>31/07/2013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25F33-EF85-4892-83BA-12BB801DB96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24350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A363-292E-45A9-9087-945579790D62}" type="datetimeFigureOut">
              <a:rPr lang="en-AU" smtClean="0"/>
              <a:t>31/07/2013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25F33-EF85-4892-83BA-12BB801DB96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28929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4EA363-292E-45A9-9087-945579790D62}" type="datetimeFigureOut">
              <a:rPr lang="en-AU" smtClean="0"/>
              <a:t>31/07/2013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25F33-EF85-4892-83BA-12BB801DB96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10828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1470025"/>
          </a:xfrm>
        </p:spPr>
        <p:txBody>
          <a:bodyPr/>
          <a:lstStyle/>
          <a:p>
            <a:r>
              <a:rPr lang="en-AU" dirty="0" smtClean="0"/>
              <a:t>CONTEXT: Family and Society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025055"/>
            <a:ext cx="3168352" cy="4241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50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What can SHAPE the Migrant Experience?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Contrasts in landscapes</a:t>
            </a:r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endParaRPr lang="en-A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557460"/>
            <a:ext cx="2832704" cy="17430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0232" y="2557459"/>
            <a:ext cx="2894176" cy="192594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252" y="4425169"/>
            <a:ext cx="2794100" cy="209303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0232" y="4551322"/>
            <a:ext cx="2894176" cy="193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58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What can SHAPE the Migrant Experience?</a:t>
            </a:r>
            <a:br>
              <a:rPr lang="en-AU" dirty="0" smtClean="0"/>
            </a:br>
            <a:r>
              <a:rPr lang="en-AU" dirty="0" smtClean="0"/>
              <a:t>The landscape Romulus came to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902349"/>
            <a:ext cx="3696765" cy="207711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873361"/>
            <a:ext cx="4447663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185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Romulus has to get used to the Australian landscape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AU" i="1" dirty="0" smtClean="0"/>
              <a:t>“…. Responding with the instinct of an immigrant unused to the tinder-dry conditions of an Australian summer, he set fire …in order to kill the snake.’ </a:t>
            </a:r>
            <a:r>
              <a:rPr lang="en-AU" dirty="0" smtClean="0"/>
              <a:t>p 28</a:t>
            </a:r>
          </a:p>
          <a:p>
            <a:pPr marL="0" indent="0">
              <a:buNone/>
            </a:pPr>
            <a:endParaRPr lang="en-AU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3901274"/>
            <a:ext cx="3816424" cy="2475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507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What can SHAPE the Migrant Experience?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AU" sz="4400" dirty="0" smtClean="0"/>
              <a:t>Work</a:t>
            </a:r>
          </a:p>
          <a:p>
            <a:pPr marL="0" indent="0">
              <a:buNone/>
            </a:pPr>
            <a:endParaRPr lang="en-AU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984376"/>
            <a:ext cx="4048584" cy="23249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5" y="1743350"/>
            <a:ext cx="2475601" cy="213921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204864"/>
            <a:ext cx="2931754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56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Romulus the Blacksmith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AU" sz="2800" i="1" dirty="0" smtClean="0"/>
              <a:t>“I have never seen a workman as skilled as my father.”</a:t>
            </a:r>
          </a:p>
          <a:p>
            <a:pPr marL="0" indent="0">
              <a:buNone/>
            </a:pPr>
            <a:r>
              <a:rPr lang="en-AU" sz="2800" i="1" dirty="0" smtClean="0"/>
              <a:t>“He was deeply gratified that his work,</a:t>
            </a:r>
          </a:p>
          <a:p>
            <a:pPr marL="0" indent="0">
              <a:buNone/>
            </a:pPr>
            <a:r>
              <a:rPr lang="en-AU" sz="2800" i="1" dirty="0"/>
              <a:t> </a:t>
            </a:r>
            <a:r>
              <a:rPr lang="en-AU" sz="2800" i="1" dirty="0" smtClean="0"/>
              <a:t> and he through it, should become</a:t>
            </a:r>
          </a:p>
          <a:p>
            <a:pPr marL="0" indent="0">
              <a:buNone/>
            </a:pPr>
            <a:r>
              <a:rPr lang="en-AU" sz="2800" i="1" dirty="0"/>
              <a:t> </a:t>
            </a:r>
            <a:r>
              <a:rPr lang="en-AU" sz="2800" i="1" dirty="0" smtClean="0"/>
              <a:t>  respected.” p 99</a:t>
            </a:r>
          </a:p>
          <a:p>
            <a:pPr marL="0" indent="0">
              <a:buNone/>
            </a:pPr>
            <a:r>
              <a:rPr lang="en-AU" sz="2800" i="1" dirty="0" smtClean="0"/>
              <a:t>“His work both expressed and formed</a:t>
            </a:r>
          </a:p>
          <a:p>
            <a:pPr marL="0" indent="0">
              <a:buNone/>
            </a:pPr>
            <a:r>
              <a:rPr lang="en-AU" sz="2800" i="1" dirty="0"/>
              <a:t> </a:t>
            </a:r>
            <a:r>
              <a:rPr lang="en-AU" sz="2800" i="1" dirty="0" smtClean="0"/>
              <a:t> much of his character.” p98</a:t>
            </a:r>
          </a:p>
          <a:p>
            <a:pPr marL="0" indent="0">
              <a:buNone/>
            </a:pPr>
            <a:r>
              <a:rPr lang="en-AU" sz="2800" i="1" dirty="0" smtClean="0"/>
              <a:t>“Like him, his work was honest</a:t>
            </a:r>
          </a:p>
          <a:p>
            <a:pPr marL="0" indent="0">
              <a:buNone/>
            </a:pPr>
            <a:r>
              <a:rPr lang="en-AU" sz="2800" i="1" dirty="0"/>
              <a:t> </a:t>
            </a:r>
            <a:r>
              <a:rPr lang="en-AU" sz="2800" i="1" dirty="0" smtClean="0"/>
              <a:t> through and through.” p98</a:t>
            </a:r>
          </a:p>
          <a:p>
            <a:pPr marL="0" indent="0">
              <a:buNone/>
            </a:pPr>
            <a:endParaRPr lang="en-A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5547" y="2140069"/>
            <a:ext cx="2168942" cy="16246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8490" y="4293096"/>
            <a:ext cx="2884032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69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Romulus’ Social Networks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AU" dirty="0" smtClean="0"/>
              <a:t>Family and Friends</a:t>
            </a:r>
          </a:p>
          <a:p>
            <a:pPr marL="0" indent="0">
              <a:buNone/>
            </a:pPr>
            <a:r>
              <a:rPr lang="en-AU" sz="3000" i="1" dirty="0" smtClean="0"/>
              <a:t>“My son is everything to me.” p 64</a:t>
            </a:r>
          </a:p>
          <a:p>
            <a:pPr marL="0" indent="0">
              <a:buNone/>
            </a:pPr>
            <a:r>
              <a:rPr lang="en-AU" sz="3000" i="1" dirty="0" smtClean="0"/>
              <a:t>“Despite their quarrels, </a:t>
            </a:r>
            <a:r>
              <a:rPr lang="en-AU" sz="3000" i="1" dirty="0" err="1" smtClean="0"/>
              <a:t>Hora</a:t>
            </a:r>
            <a:r>
              <a:rPr lang="en-AU" sz="3000" i="1" dirty="0" smtClean="0"/>
              <a:t> and my father remained friends …” p 146</a:t>
            </a:r>
          </a:p>
          <a:p>
            <a:pPr marL="0" indent="0" algn="ctr">
              <a:buNone/>
            </a:pPr>
            <a:r>
              <a:rPr lang="en-AU" dirty="0" smtClean="0"/>
              <a:t>European Hospitality</a:t>
            </a:r>
          </a:p>
          <a:p>
            <a:pPr marL="0" indent="0">
              <a:buNone/>
            </a:pPr>
            <a:r>
              <a:rPr lang="en-AU" sz="3000" i="1" dirty="0" smtClean="0"/>
              <a:t>“..he longed all his life for the European conviviality he knew as a young man ….” p 171</a:t>
            </a:r>
          </a:p>
          <a:p>
            <a:pPr marL="0" indent="0" algn="ctr">
              <a:buNone/>
            </a:pPr>
            <a:r>
              <a:rPr lang="en-AU" dirty="0" smtClean="0"/>
              <a:t>Helps those in need</a:t>
            </a:r>
          </a:p>
          <a:p>
            <a:pPr marL="0" indent="0">
              <a:buNone/>
            </a:pPr>
            <a:r>
              <a:rPr lang="en-AU" sz="3000" i="1" dirty="0" smtClean="0"/>
              <a:t>“… he sent thousands of dollars to relatives I Yugoslavia.” p 165</a:t>
            </a:r>
            <a:endParaRPr lang="en-AU" sz="3000" i="1" dirty="0"/>
          </a:p>
        </p:txBody>
      </p:sp>
    </p:spTree>
    <p:extLst>
      <p:ext uri="{BB962C8B-B14F-4D97-AF65-F5344CB8AC3E}">
        <p14:creationId xmlns:p14="http://schemas.microsoft.com/office/powerpoint/2010/main" val="70228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Returning to one’s homeland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i="1" dirty="0" smtClean="0"/>
              <a:t>“To escape his ‘prison’ he talked of returning to Yugoslavia when the communist regime collapsed.”</a:t>
            </a:r>
          </a:p>
          <a:p>
            <a:pPr marL="0" indent="0">
              <a:buNone/>
            </a:pPr>
            <a:endParaRPr lang="en-AU" i="1" dirty="0" smtClean="0"/>
          </a:p>
          <a:p>
            <a:pPr marL="0" indent="0">
              <a:buNone/>
            </a:pPr>
            <a:r>
              <a:rPr lang="en-AU" i="1" dirty="0" smtClean="0"/>
              <a:t>“His experience of Yugoslavia gave him a renewed appreciation of Australia …”</a:t>
            </a:r>
            <a:endParaRPr lang="en-AU" i="1" dirty="0"/>
          </a:p>
        </p:txBody>
      </p:sp>
    </p:spTree>
    <p:extLst>
      <p:ext uri="{BB962C8B-B14F-4D97-AF65-F5344CB8AC3E}">
        <p14:creationId xmlns:p14="http://schemas.microsoft.com/office/powerpoint/2010/main" val="3488667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Migrant Stories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447" y="2636912"/>
            <a:ext cx="3679098" cy="244827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646802"/>
            <a:ext cx="2265040" cy="3510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49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MIGRATION</a:t>
            </a:r>
            <a:br>
              <a:rPr lang="en-AU" dirty="0" smtClean="0"/>
            </a:br>
            <a:r>
              <a:rPr lang="en-AU" dirty="0" smtClean="0"/>
              <a:t>and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AU" sz="3600" b="1" dirty="0" smtClean="0"/>
              <a:t>FAMILY</a:t>
            </a:r>
          </a:p>
          <a:p>
            <a:pPr marL="0" indent="0">
              <a:buNone/>
            </a:pPr>
            <a:endParaRPr lang="en-AU" dirty="0"/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How does migration impact on family?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How does family respond to migration?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For migrants, who becomes family?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2798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MIGRATION</a:t>
            </a:r>
            <a:br>
              <a:rPr lang="en-AU" dirty="0" smtClean="0"/>
            </a:br>
            <a:r>
              <a:rPr lang="en-AU" dirty="0" smtClean="0"/>
              <a:t>and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AU" sz="3600" b="1" dirty="0" smtClean="0"/>
              <a:t>SOCIETY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The society one leaves.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The society one comes to.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Clashes and Contrasts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Responding to clashes and contrasts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Integrating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Belonging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2187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What can SHAPE the Migrant Experience?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AU" sz="4000" dirty="0" smtClean="0"/>
              <a:t>Why one leaves</a:t>
            </a:r>
          </a:p>
          <a:p>
            <a:pPr marL="0" indent="0">
              <a:buNone/>
            </a:pPr>
            <a:r>
              <a:rPr lang="en-AU" dirty="0" smtClean="0"/>
              <a:t>Fleeing a war torn country</a:t>
            </a:r>
          </a:p>
          <a:p>
            <a:pPr marL="0" indent="0">
              <a:buNone/>
            </a:pPr>
            <a:r>
              <a:rPr lang="en-AU" dirty="0" smtClean="0"/>
              <a:t>Seeking a better future</a:t>
            </a:r>
          </a:p>
          <a:p>
            <a:pPr marL="0" indent="0">
              <a:buNone/>
            </a:pPr>
            <a:r>
              <a:rPr lang="en-AU" dirty="0" smtClean="0"/>
              <a:t>Persecuted in one’s country</a:t>
            </a:r>
          </a:p>
          <a:p>
            <a:pPr marL="0" indent="0">
              <a:buNone/>
            </a:pPr>
            <a:endParaRPr lang="en-AU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492896"/>
            <a:ext cx="3783155" cy="2762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92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What can SHAPE the Migrant Experience?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Why Australia?</a:t>
            </a:r>
          </a:p>
          <a:p>
            <a:pPr marL="0" indent="0">
              <a:buNone/>
            </a:pPr>
            <a:r>
              <a:rPr lang="en-AU" dirty="0" smtClean="0"/>
              <a:t>Opportunity</a:t>
            </a:r>
          </a:p>
          <a:p>
            <a:pPr marL="0" indent="0">
              <a:buNone/>
            </a:pPr>
            <a:r>
              <a:rPr lang="en-AU" dirty="0" smtClean="0"/>
              <a:t>Invited</a:t>
            </a:r>
          </a:p>
          <a:p>
            <a:pPr marL="0" indent="0">
              <a:buNone/>
            </a:pPr>
            <a:r>
              <a:rPr lang="en-AU" dirty="0" smtClean="0"/>
              <a:t>Democratic</a:t>
            </a:r>
          </a:p>
          <a:p>
            <a:pPr marL="0" indent="0">
              <a:buNone/>
            </a:pPr>
            <a:r>
              <a:rPr lang="en-AU" dirty="0" smtClean="0"/>
              <a:t>Family</a:t>
            </a:r>
          </a:p>
          <a:p>
            <a:pPr marL="0" indent="0">
              <a:buNone/>
            </a:pPr>
            <a:r>
              <a:rPr lang="en-AU" dirty="0" smtClean="0"/>
              <a:t>Landscape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838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What can SHAPE the Migrant Experience?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AU" dirty="0" smtClean="0"/>
              <a:t>What one brings: skills, beliefs, values, experience</a:t>
            </a:r>
          </a:p>
          <a:p>
            <a:pPr marL="0" indent="0" algn="ctr">
              <a:buNone/>
            </a:pPr>
            <a:r>
              <a:rPr lang="en-AU" sz="4000" dirty="0" smtClean="0"/>
              <a:t>Romulus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Truthfulness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Decency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Integrity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Character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Detests dishonesty, pretension and arrogance</a:t>
            </a:r>
          </a:p>
          <a:p>
            <a:pPr marL="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2570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What can SHAPE the Migrant Experience?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AU" sz="4000" dirty="0" smtClean="0"/>
              <a:t>Life stage when one migrates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Romulus came as a family with a wife and small child.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Raymond was a young child, 4yrs</a:t>
            </a:r>
          </a:p>
          <a:p>
            <a:pPr>
              <a:buFont typeface="Wingdings" pitchFamily="2" charset="2"/>
              <a:buChar char="§"/>
            </a:pPr>
            <a:r>
              <a:rPr lang="en-AU" dirty="0" err="1" smtClean="0"/>
              <a:t>Hora</a:t>
            </a:r>
            <a:r>
              <a:rPr lang="en-AU" dirty="0" smtClean="0"/>
              <a:t> and </a:t>
            </a:r>
            <a:r>
              <a:rPr lang="en-AU" dirty="0" err="1" smtClean="0"/>
              <a:t>Mitru</a:t>
            </a:r>
            <a:r>
              <a:rPr lang="en-AU" dirty="0" smtClean="0"/>
              <a:t> came as singles.</a:t>
            </a:r>
          </a:p>
          <a:p>
            <a:pPr marL="0" indent="0">
              <a:buNone/>
            </a:pPr>
            <a:endParaRPr lang="en-AU" dirty="0"/>
          </a:p>
          <a:p>
            <a:pPr marL="0" indent="0" algn="ctr">
              <a:buNone/>
            </a:pPr>
            <a:r>
              <a:rPr lang="en-AU" dirty="0" smtClean="0"/>
              <a:t>How are their experiences different?</a:t>
            </a:r>
          </a:p>
        </p:txBody>
      </p:sp>
    </p:spTree>
    <p:extLst>
      <p:ext uri="{BB962C8B-B14F-4D97-AF65-F5344CB8AC3E}">
        <p14:creationId xmlns:p14="http://schemas.microsoft.com/office/powerpoint/2010/main" val="199740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What can SHAPE the Migrant Experience?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How migrants are received</a:t>
            </a:r>
          </a:p>
          <a:p>
            <a:pPr marL="0" indent="0">
              <a:buNone/>
            </a:pPr>
            <a:r>
              <a:rPr lang="en-AU" dirty="0" smtClean="0"/>
              <a:t>Government policy</a:t>
            </a:r>
          </a:p>
          <a:p>
            <a:pPr marL="0" indent="0">
              <a:buNone/>
            </a:pPr>
            <a:r>
              <a:rPr lang="en-AU" dirty="0" smtClean="0"/>
              <a:t>Invited migrants</a:t>
            </a:r>
          </a:p>
          <a:p>
            <a:pPr marL="0" indent="0">
              <a:buNone/>
            </a:pPr>
            <a:r>
              <a:rPr lang="en-AU" dirty="0" smtClean="0"/>
              <a:t>Refugees</a:t>
            </a:r>
          </a:p>
          <a:p>
            <a:pPr marL="0" indent="0">
              <a:buNone/>
            </a:pPr>
            <a:r>
              <a:rPr lang="en-AU" dirty="0" smtClean="0"/>
              <a:t>Skilled workers</a:t>
            </a:r>
          </a:p>
          <a:p>
            <a:pPr marL="0" indent="0">
              <a:buNone/>
            </a:pP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988840"/>
            <a:ext cx="2540000" cy="336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07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What can SHAPE the Migrant Experience?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AU" dirty="0" smtClean="0"/>
          </a:p>
          <a:p>
            <a:pPr marL="0" indent="0" algn="ctr">
              <a:buNone/>
            </a:pPr>
            <a:r>
              <a:rPr lang="en-AU" dirty="0" smtClean="0"/>
              <a:t>Contrasts in landscapes</a:t>
            </a:r>
          </a:p>
          <a:p>
            <a:pPr marL="0" indent="0">
              <a:buNone/>
            </a:pPr>
            <a:endParaRPr lang="en-AU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092579"/>
            <a:ext cx="2575173" cy="25409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8078" y="3092579"/>
            <a:ext cx="3294913" cy="2443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40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428</Words>
  <Application>Microsoft Office PowerPoint</Application>
  <PresentationFormat>On-screen Show (4:3)</PresentationFormat>
  <Paragraphs>81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CONTEXT: Family and Society</vt:lpstr>
      <vt:lpstr>MIGRATION and</vt:lpstr>
      <vt:lpstr>MIGRATION and</vt:lpstr>
      <vt:lpstr>What can SHAPE the Migrant Experience?</vt:lpstr>
      <vt:lpstr>What can SHAPE the Migrant Experience?</vt:lpstr>
      <vt:lpstr>What can SHAPE the Migrant Experience?</vt:lpstr>
      <vt:lpstr>What can SHAPE the Migrant Experience?</vt:lpstr>
      <vt:lpstr>What can SHAPE the Migrant Experience?</vt:lpstr>
      <vt:lpstr>What can SHAPE the Migrant Experience?</vt:lpstr>
      <vt:lpstr>What can SHAPE the Migrant Experience?</vt:lpstr>
      <vt:lpstr>What can SHAPE the Migrant Experience? The landscape Romulus came to</vt:lpstr>
      <vt:lpstr>Romulus has to get used to the Australian landscape</vt:lpstr>
      <vt:lpstr>What can SHAPE the Migrant Experience?</vt:lpstr>
      <vt:lpstr>Romulus the Blacksmith</vt:lpstr>
      <vt:lpstr>Romulus’ Social Networks</vt:lpstr>
      <vt:lpstr>Returning to one’s homeland</vt:lpstr>
      <vt:lpstr>Migrant Stories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CONTEXT: Family and Society</dc:title>
  <dc:creator>Home User</dc:creator>
  <cp:lastModifiedBy>LaToya</cp:lastModifiedBy>
  <cp:revision>15</cp:revision>
  <dcterms:created xsi:type="dcterms:W3CDTF">2013-07-29T09:40:59Z</dcterms:created>
  <dcterms:modified xsi:type="dcterms:W3CDTF">2013-07-31T02:04:00Z</dcterms:modified>
</cp:coreProperties>
</file>